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8" r:id="rId1"/>
    <p:sldMasterId id="2147483686" r:id="rId2"/>
  </p:sldMasterIdLst>
  <p:notesMasterIdLst>
    <p:notesMasterId r:id="rId18"/>
  </p:notesMasterIdLst>
  <p:sldIdLst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1" r:id="rId17"/>
  </p:sldIdLst>
  <p:sldSz cx="9144000" cy="5143500" type="screen16x9"/>
  <p:notesSz cx="5143500" cy="9144000"/>
  <p:embeddedFontLst>
    <p:embeddedFont>
      <p:font typeface="SB Sans Text" panose="020B0604020202020204" charset="-52"/>
      <p:regular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  <p:embeddedFont>
      <p:font typeface="Wingdings 3" panose="05040102010807070707" pitchFamily="18" charset="2"/>
      <p:regular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07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67030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295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80238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843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597743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744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1322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66181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600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0549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87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51377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32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7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60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04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7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714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017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46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936359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0631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07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5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6889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31063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31023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71917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38597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9730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02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787E7-1AB4-4A38-8E62-6732A089D3D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CB503DC0-5587-449A-A7EF-704C55C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97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microsoft.com/office/2007/relationships/hdphoto" Target="../media/hdphoto2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27962-E902-2529-B9F4-56FBB275F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537" y="2478649"/>
            <a:ext cx="5825202" cy="1234727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Работа в ФГИС «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ВетИС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»: особенности для социально значимых учреждений, общественного питания и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</a:rPr>
              <a:t>HoReCa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гостинично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-ресторанный бизнес).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50730C-CCFD-6EA3-9198-96DB885F8F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00D5B4-7787-0774-A937-8A5A77EB5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9537" y="4133363"/>
            <a:ext cx="5825202" cy="82267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/>
              <a:t>Обучающая презентация</a:t>
            </a:r>
          </a:p>
          <a:p>
            <a:pPr algn="ctr"/>
            <a:r>
              <a:rPr lang="ru-RU" dirty="0"/>
              <a:t>Комитет ветеринарии Нижегородской области </a:t>
            </a:r>
          </a:p>
          <a:p>
            <a:pPr algn="ctr"/>
            <a:r>
              <a:rPr lang="ru-RU" dirty="0"/>
              <a:t>2026 год </a:t>
            </a:r>
          </a:p>
        </p:txBody>
      </p:sp>
    </p:spTree>
    <p:extLst>
      <p:ext uri="{BB962C8B-B14F-4D97-AF65-F5344CB8AC3E}">
        <p14:creationId xmlns:p14="http://schemas.microsoft.com/office/powerpoint/2010/main" val="3551170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8-064f-705b-ba22-83dd65863289.jpg"/>
          <p:cNvPicPr>
            <a:picLocks noChangeAspect="1"/>
          </p:cNvPicPr>
          <p:nvPr/>
        </p:nvPicPr>
        <p:blipFill>
          <a:blip r:embed="rId3"/>
          <a:srcRect l="6027" r="6027"/>
          <a:stretch/>
        </p:blipFill>
        <p:spPr>
          <a:xfrm>
            <a:off x="274320" y="257175"/>
            <a:ext cx="2286000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08030" y="308610"/>
            <a:ext cx="5050301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Специфика 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работы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в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«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ВетИС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»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для социально значимых учреждений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834640" y="1301261"/>
            <a:ext cx="6217920" cy="379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Для школ, больниц и детских садов действуют повышенные требования к прослеживаемости: каждая партия подконтрольной продукции сопровождается транспортным ВСД, а приёмка фиксируется гашением в день поступления.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Критичны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контроль сроков годности и условий хранения: ведите температурные журналы, сверяйте даты и партии, оформляйте частичный приём или отказ при расхождениях.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highlight>
                <a:srgbClr val="FFFF00"/>
              </a:highlight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Типовые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ошибки — гашение без проверки, расхождения по весу и номенклатуре, несвоевременное списание; профилактика — назначение ответственных, чек-листы приёмки и регулярные внутренние аудиты.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2CE913-C0B7-3BA6-51D1-F3B980B376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6161-7d66-b784-6678f1a6a344.jpg"/>
          <p:cNvPicPr>
            <a:picLocks noChangeAspect="1"/>
          </p:cNvPicPr>
          <p:nvPr/>
        </p:nvPicPr>
        <p:blipFill>
          <a:blip r:embed="rId3"/>
          <a:srcRect l="8854" r="8854"/>
          <a:stretch/>
        </p:blipFill>
        <p:spPr>
          <a:xfrm>
            <a:off x="6639197" y="308610"/>
            <a:ext cx="2139043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09"/>
            <a:ext cx="6112412" cy="7384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Специфика работы в 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компоненте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«Меркурий» для объектов общественного питания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78302" y="1434465"/>
            <a:ext cx="5999870" cy="28860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Приём сырья и полуфабрикатов оформляется гашением транспортных ВСД с фиксацией расхождений в складском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журнале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.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Производственные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транзакции отражают переработку сырья в блюда и полуфабрикаты с указанием норм расхода. Учёт ведётся по партиям, срокам годности и единицам измерения.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Работа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с разными поставщиками требует сопоставления номенклатур и контроля корректности входящих документов.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76B8B0-C42F-1DF5-1A96-25E21A0B667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54e7-70c6-9306-37c67e0abc52.jpg"/>
          <p:cNvPicPr>
            <a:picLocks noChangeAspect="1"/>
          </p:cNvPicPr>
          <p:nvPr/>
        </p:nvPicPr>
        <p:blipFill>
          <a:blip r:embed="rId3"/>
          <a:srcRect t="1053" b="1053"/>
          <a:stretch/>
        </p:blipFill>
        <p:spPr>
          <a:xfrm>
            <a:off x="6217921" y="492368"/>
            <a:ext cx="2603846" cy="446843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59" y="308609"/>
            <a:ext cx="5697415" cy="7384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Специфика работы в 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компоненте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«Меркурий» для гостиничного бизнеса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59" y="1266091"/>
            <a:ext cx="5634111" cy="35687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Рестораны и кафе в гостиницах оформляют и гасят ветеринарные сопроводительные документы по тем же правилам, что и предприятия общественного питания, с фиксацией приёмки и производственных транзакций.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Для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 кейтеринга и доставки требуется корректный учёт перемещений подконтрольных товаров между площадками с оформлением транспортных ВСД и своевременным гашением у получателя. Согласуйте перечень поднадзорных объектов и права доступа между подразделениями, чтобы обеспечить сквозную прослеживаемость и избежать расхождений в складском журнале.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9D0A32-EF70-F794-F61D-58E2FEBEEB6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4ead-7cd1-ab47-dc1ee03eed1b.jpg"/>
          <p:cNvPicPr>
            <a:picLocks noChangeAspect="1"/>
          </p:cNvPicPr>
          <p:nvPr/>
        </p:nvPicPr>
        <p:blipFill>
          <a:blip r:embed="rId3"/>
          <a:srcRect l="8854" r="8854"/>
          <a:stretch/>
        </p:blipFill>
        <p:spPr>
          <a:xfrm>
            <a:off x="6696797" y="437197"/>
            <a:ext cx="2139043" cy="450200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6063174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Ошибки и риски: как избежать штрафов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59" y="963636"/>
            <a:ext cx="6063175" cy="35855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Типовые ошибки: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285750" indent="-28575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несвоевременное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гашение ВСД,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285750" indent="-28575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расхождения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в объёмах и датах,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285750" indent="-28575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неверные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единицы измерения,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285750" indent="-28575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пропуск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инвентаризации.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Критические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ошибки ведут к блокировкам и штрафам; некритические — к предписаниям. Ответственность несут должностные лица и ХС.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Профилактика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: регламент, обучение, контроль сроков, сверка партий, журнал изменений и внутренний аудит.</a:t>
            </a:r>
            <a:endParaRPr lang="en-US" sz="13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673E05-F94F-B305-70BD-4B3380C91CB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DE7B27-813E-BD98-6B0A-14873A0537ED}"/>
              </a:ext>
            </a:extLst>
          </p:cNvPr>
          <p:cNvSpPr txBox="1"/>
          <p:nvPr/>
        </p:nvSpPr>
        <p:spPr>
          <a:xfrm>
            <a:off x="3505201" y="184333"/>
            <a:ext cx="4459122" cy="4800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С 2024 года Россельхознадзор перешел на систему автоматического мониторинга работы в компоненте «Меркурий». Ошибки при гашении или оформлении </a:t>
            </a:r>
            <a:r>
              <a:rPr kumimoji="0" lang="ru-RU" sz="1300" b="0" i="0" u="none" strike="noStrike" kern="0" cap="none" spc="-3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эВСД</a:t>
            </a: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теперь фиксируются алгоритмами мгновенно. </a:t>
            </a:r>
          </a:p>
          <a:p>
            <a:pPr marL="0" marR="0" lvl="0" indent="0" algn="just" defTabSz="457200" rtl="0" eaLnBrk="1" fontAlgn="auto" latinLnBrk="0" hangingPunct="1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Для общепита, отелей со шведскими линиями и </a:t>
            </a:r>
            <a:r>
              <a:rPr kumimoji="0" lang="ru-RU" sz="1300" b="0" i="0" u="none" strike="noStrike" kern="0" cap="none" spc="-3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соцучреждений</a:t>
            </a: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это означает:</a:t>
            </a:r>
          </a:p>
          <a:p>
            <a:pPr marL="0" marR="0" lvl="0" indent="0" algn="just" defTabSz="457200" rtl="0" eaLnBrk="1" fontAlgn="auto" latinLnBrk="0" hangingPunct="1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0" cap="none" spc="-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285750" marR="0" lvl="0" indent="-285750" algn="just" defTabSz="457200" rtl="0" eaLnBrk="1" fontAlgn="auto" latinLnBrk="0" hangingPunct="1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автоматическую блокировку личного кабинета без предупреждения;</a:t>
            </a:r>
          </a:p>
          <a:p>
            <a:pPr marL="285750" marR="0" lvl="0" indent="-285750" algn="just" defTabSz="457200" rtl="0" eaLnBrk="1" fontAlgn="auto" latinLnBrk="0" hangingPunct="1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невозможность принять поставку продуктов от дистрибьютора — полная остановка кухни или столовой за час до открытия.</a:t>
            </a:r>
          </a:p>
          <a:p>
            <a:pPr marL="285750" marR="0" lvl="0" indent="-285750" algn="just" defTabSz="457200" rtl="0" eaLnBrk="1" fontAlgn="auto" latinLnBrk="0" hangingPunct="1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прямые штрафы по ст. 10.8 КоАП РФ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за некорректную работу с подконтрольной продукцией.</a:t>
            </a:r>
          </a:p>
          <a:p>
            <a:pPr marL="285750" marR="0" lvl="0" indent="-285750" algn="just" defTabSz="457200" rtl="0" eaLnBrk="1" fontAlgn="auto" latinLnBrk="0" hangingPunct="1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3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риск приостановки деятельности предприятия на срок до 90 суток по решению суда.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2B282F-214F-B286-6F79-EAA31B8EE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09" y="773723"/>
            <a:ext cx="3264291" cy="3242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52B0B8-7009-6197-19E9-7C19533C3E5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9067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eb20-f572-77d7-9a58-ebdc7f9df25b.jpg"/>
          <p:cNvPicPr>
            <a:picLocks noChangeAspect="1"/>
          </p:cNvPicPr>
          <p:nvPr/>
        </p:nvPicPr>
        <p:blipFill>
          <a:blip r:embed="rId3"/>
          <a:srcRect t="18074" b="18074"/>
          <a:stretch/>
        </p:blipFill>
        <p:spPr>
          <a:xfrm>
            <a:off x="4612821" y="0"/>
            <a:ext cx="4531179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8743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en-US" sz="3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F177D-7B7A-F232-8658-B14196429D7C}"/>
              </a:ext>
            </a:extLst>
          </p:cNvPr>
          <p:cNvSpPr txBox="1"/>
          <p:nvPr/>
        </p:nvSpPr>
        <p:spPr>
          <a:xfrm>
            <a:off x="179364" y="1163380"/>
            <a:ext cx="457551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Решение — курс повышения квалификации по работе с ФГИС «</a:t>
            </a:r>
            <a:r>
              <a:rPr lang="ru-RU" dirty="0" err="1"/>
              <a:t>ВетИС</a:t>
            </a:r>
            <a:r>
              <a:rPr lang="ru-RU" dirty="0"/>
              <a:t>» от филиала ГБОУ ВО «НИЖЕГОРОДСКИЙ ГОСУДАРСТВЕННЫЙ ИНЖЕНЕРНО-ЭКОНОМИЧЕСКИЙ УНИВЕРСИТЕТ» -   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«Институт пищевых технологий и дизайна».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Оставить заявку на обучение: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dpo.iptd@mail.ru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F6B32D-19F7-FCCD-2AE6-9ED474F9E63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9" y="22899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7AF32A-A155-D144-F317-4BFACE5D9B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22793" y1="40407" x2="22793" y2="40407"/>
                        <a14:foregroundMark x1="22793" y1="40407" x2="23819" y2="43605"/>
                        <a14:foregroundMark x1="45996" y1="22965" x2="47228" y2="29070"/>
                        <a14:foregroundMark x1="48460" y1="16279" x2="45585" y2="15988"/>
                        <a14:foregroundMark x1="64043" y1="19819" x2="69199" y2="36919"/>
                        <a14:foregroundMark x1="62012" y1="13081" x2="64001" y2="19678"/>
                        <a14:foregroundMark x1="69199" y1="36919" x2="68172" y2="25291"/>
                        <a14:foregroundMark x1="29970" y1="18631" x2="30595" y2="16279"/>
                        <a14:foregroundMark x1="24025" y1="40988" x2="28453" y2="24334"/>
                        <a14:foregroundMark x1="29774" y1="16860" x2="30801" y2="14535"/>
                        <a14:foregroundMark x1="27721" y1="19186" x2="32238" y2="14535"/>
                        <a14:foregroundMark x1="42505" y1="27326" x2="43737" y2="20349"/>
                        <a14:foregroundMark x1="42505" y1="70349" x2="42505" y2="70349"/>
                        <a14:foregroundMark x1="42300" y1="72093" x2="42300" y2="72093"/>
                        <a14:foregroundMark x1="41068" y1="72674" x2="41068" y2="72674"/>
                        <a14:foregroundMark x1="53388" y1="72093" x2="53388" y2="72093"/>
                        <a14:foregroundMark x1="53183" y1="72093" x2="47639" y2="66860"/>
                        <a14:foregroundMark x1="36694" y1="36151" x2="51951" y2="38663"/>
                        <a14:foregroundMark x1="51951" y1="38663" x2="59959" y2="37791"/>
                        <a14:foregroundMark x1="22382" y1="47674" x2="26899" y2="47384"/>
                        <a14:foregroundMark x1="37372" y1="36047" x2="36345" y2="39244"/>
                        <a14:foregroundMark x1="34702" y1="37791" x2="34702" y2="37791"/>
                        <a14:foregroundMark x1="34702" y1="38372" x2="34702" y2="38372"/>
                        <a14:foregroundMark x1="34702" y1="40407" x2="34702" y2="40407"/>
                        <a14:foregroundMark x1="34292" y1="38663" x2="34292" y2="38663"/>
                        <a14:foregroundMark x1="34292" y1="37791" x2="34292" y2="37791"/>
                        <a14:foregroundMark x1="34292" y1="36337" x2="34292" y2="36337"/>
                        <a14:foregroundMark x1="34292" y1="36919" x2="34292" y2="36919"/>
                        <a14:foregroundMark x1="34702" y1="40116" x2="34702" y2="40116"/>
                        <a14:foregroundMark x1="34702" y1="40116" x2="34702" y2="40116"/>
                        <a14:foregroundMark x1="35113" y1="38663" x2="35113" y2="38663"/>
                        <a14:foregroundMark x1="34292" y1="40698" x2="34292" y2="40698"/>
                        <a14:foregroundMark x1="30801" y1="65116" x2="30801" y2="65116"/>
                        <a14:foregroundMark x1="66119" y1="59302" x2="66119" y2="59302"/>
                        <a14:backgroundMark x1="32127" y1="40698" x2="31828" y2="47674"/>
                        <a14:backgroundMark x1="32139" y1="40407" x2="32127" y2="40698"/>
                        <a14:backgroundMark x1="32152" y1="40116" x2="32139" y2="40407"/>
                        <a14:backgroundMark x1="32214" y1="38663" x2="32152" y2="40116"/>
                        <a14:backgroundMark x1="32226" y1="38372" x2="32214" y2="38663"/>
                        <a14:backgroundMark x1="32251" y1="37791" x2="32226" y2="38372"/>
                        <a14:backgroundMark x1="32288" y1="36919" x2="32251" y2="37791"/>
                        <a14:backgroundMark x1="32313" y1="36337" x2="32288" y2="36919"/>
                        <a14:backgroundMark x1="33060" y1="18895" x2="32313" y2="36337"/>
                        <a14:backgroundMark x1="58522" y1="18895" x2="60164" y2="22674"/>
                        <a14:backgroundMark x1="57495" y1="25291" x2="56263" y2="21802"/>
                        <a14:backgroundMark x1="64682" y1="35174" x2="62628" y2="36919"/>
                        <a14:backgroundMark x1="62423" y1="38663" x2="63450" y2="38953"/>
                        <a14:backgroundMark x1="62012" y1="47093" x2="63450" y2="42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6973" y="62644"/>
            <a:ext cx="1934303" cy="1366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383280" y="196069"/>
            <a:ext cx="3931920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Зачем нужна система и кто обязан в ней работать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383280" y="977265"/>
            <a:ext cx="3931920" cy="36785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ФГИС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«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ВетИС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»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обеспечивает прослеживаемость подконтрольных товаров от производителя до конечного потребителя, контроль их безопасности и легальное оформление ветеринарных сопроводительных документов (ВСД). Обязанность работать в системе возложена на 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всех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участников оборота: поставщиков, получателей и переработчиков. Требования распространяются на общественное питание, социально значимые учреждения и гостиничные объекты с кухнями и точками питания.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DCD08A-E455-9DE3-532C-7B91AA0CA1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697F41-F722-99D3-5BE2-3EECB885B1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305" y="84259"/>
            <a:ext cx="2984989" cy="49749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526b-7965-8dd7-3d062bb63da2.jpg"/>
          <p:cNvPicPr>
            <a:picLocks noChangeAspect="1"/>
          </p:cNvPicPr>
          <p:nvPr/>
        </p:nvPicPr>
        <p:blipFill>
          <a:blip r:embed="rId3"/>
          <a:srcRect t="1053" b="1053"/>
          <a:stretch/>
        </p:blipFill>
        <p:spPr>
          <a:xfrm>
            <a:off x="6147871" y="282892"/>
            <a:ext cx="2630369" cy="45777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64100" y="308610"/>
            <a:ext cx="3931920" cy="5753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Нормативно-правовая 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база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«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ВетИС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».</a:t>
            </a:r>
          </a:p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kern="0" spc="-30" dirty="0">
              <a:solidFill>
                <a:srgbClr val="000000"/>
              </a:solidFill>
              <a:latin typeface="Arial" panose="020B0604020202020204" pitchFamily="34" charset="0"/>
              <a:ea typeface="SB Sans Text" pitchFamily="34" charset="-122"/>
              <a:cs typeface="Arial" panose="020B0604020202020204" pitchFamily="34" charset="0"/>
            </a:endParaRPr>
          </a:p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59" y="771525"/>
            <a:ext cx="5528603" cy="40890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Обязательность работы в ФГИС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«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ВетИС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»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опирается на ФЗ «О ветеринарии» № 4979-1, Постановление Правительства № 1140 и приказы Минсельхоза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№318,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№ 862 и № 648. ФЗ 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«О ветеринарии» № 4979-1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закрепляет принципы прослеживаемости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и реализует через создание, и работу Федеральной государственной информационной системы в области ветеринарии.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Постановление № 1140 определяет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правила работы единой цифровой системы, которая помогает контролировать ветеринарную безопасность, а приказы № 862 и № 648 -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правила оформления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ветеринарных сопроводительных документов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и перечень подконтрольных товаров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,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№ 331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устанавливают порядок регистрации. Для общепита, СЗУ и гостиниц это означает необходимость регистрации хозяйствующих субъектов, оформления и гашения ВСД по установленным правилам.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FBB9DD-F3CA-EEB1-9E26-3D7991EDD8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EBB72B-7088-04AB-092F-0CDE0702C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72" y="3027274"/>
            <a:ext cx="1762982" cy="204456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05433" y="71657"/>
            <a:ext cx="5236758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Структура ФГИС 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«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ВетИС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»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и ключевые подсистемы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425985" y="752622"/>
            <a:ext cx="5316205" cy="41317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ФГИС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«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ВетИС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»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состоит из взаимосвязанных модулей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- компонентов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.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Компонент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«Меркурий» — оформление и гашение ветеринарных сопроводительных документов, ведение складского журнала и инвентаризаций.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Компонент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«Цербер» — единый реестр хозяйствующих субъектов и поднадзорных объектов, адреса площадок и статусы.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Компонент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«</a:t>
            </a:r>
            <a:r>
              <a:rPr lang="ru-RU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Хорриот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» — учёт животных и групп животных,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эпизоотическая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прослеживаемость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. Компонент «Сирано» - оповещает о выявленных несоответствиях продукции установленным требованиям законодательства. 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Для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 общепита, СЗУ и гостиниц ключевая связка: «Меркурий» для продукции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животного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происхождения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,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 «Цербер» для корректной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привязки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площадок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и «Паспорт» для регистрации администратора и уполномоченных лиц хозяйствующего субъекта.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24EFB7-987A-E586-CABF-968649755C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F197D1-CD96-9371-06BD-29119300C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872" y="1549465"/>
            <a:ext cx="1762982" cy="20445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61BFDD-D39D-89CC-66E0-20C1613EE4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872" y="71657"/>
            <a:ext cx="1762982" cy="20445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5b42-7299-b48e-477c4280d836.jpg"/>
          <p:cNvPicPr>
            <a:picLocks noChangeAspect="1"/>
          </p:cNvPicPr>
          <p:nvPr/>
        </p:nvPicPr>
        <p:blipFill>
          <a:blip r:embed="rId3"/>
          <a:srcRect l="8854" r="8854"/>
          <a:stretch/>
        </p:blipFill>
        <p:spPr>
          <a:xfrm>
            <a:off x="6689188" y="308610"/>
            <a:ext cx="2139043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1133" y="213904"/>
            <a:ext cx="5176912" cy="7081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Регистрация учреждения в 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ФГИС «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ВетИС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»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: пошаговый порядок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977265"/>
            <a:ext cx="6007658" cy="39523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Подача заявки уполномоченным лицом через форму регистрации с указанием ИНН/ОГРН, КПП, юридического и фактического адресов, видов деятельности и контактных данных.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285750" indent="-28575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Регистрация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хозяйствующего субъекта и поднадзорных объектов с привязкой площадок.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285750" indent="-28575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Проверка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данных Россельхознадзором, назначение ответственных и настройка ролей; после подтверждения — доступ к оформлению и гашению ВСД.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74979A-0BAF-EAC9-908A-E586DF60235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556a-73a3-a5cc-34aff21860cc.jpg"/>
          <p:cNvPicPr>
            <a:picLocks noChangeAspect="1"/>
          </p:cNvPicPr>
          <p:nvPr/>
        </p:nvPicPr>
        <p:blipFill>
          <a:blip r:embed="rId3"/>
          <a:srcRect t="18359" b="18359"/>
          <a:stretch/>
        </p:blipFill>
        <p:spPr>
          <a:xfrm>
            <a:off x="533011" y="892859"/>
            <a:ext cx="3509497" cy="39481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969477" y="51435"/>
            <a:ext cx="5310554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Роли и права доступа в системе: распределение ответственности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346917" y="892859"/>
            <a:ext cx="3509497" cy="3948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«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ВетИС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»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выделяют роли: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Администратор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ХС 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-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управляет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пользователями и 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правами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уполномоченных лиц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;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У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полномоченный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специалист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/лицо -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оформляет, гасит и аннулирует ВСД;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Государственный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ветврач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-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подтверждает операции с подконтрольными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товарами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.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Назначайте ответственных приказом,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фиксируйте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права доступа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и используйте принцип минимально необходимых полномочий. Регулярно актуализируйте доступы при смене персонала.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800958-967B-651A-C332-57AFF64093B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5851-7e3b-a0c5-6bbd51e31ee1.jpg"/>
          <p:cNvPicPr>
            <a:picLocks noChangeAspect="1"/>
          </p:cNvPicPr>
          <p:nvPr/>
        </p:nvPicPr>
        <p:blipFill>
          <a:blip r:embed="rId3"/>
          <a:srcRect t="19563" b="19563"/>
          <a:stretch/>
        </p:blipFill>
        <p:spPr>
          <a:xfrm>
            <a:off x="4916658" y="848248"/>
            <a:ext cx="3587263" cy="38822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96758" y="151432"/>
            <a:ext cx="5071403" cy="6334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Подконтрольные товары: что подлежит 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учёту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в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 «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ВетИС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»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59" y="977265"/>
            <a:ext cx="4157003" cy="3753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 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компоненте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«Меркурий» оформляются ВСД на мясо, птицу, рыбу, яйца и молочную продукцию, а также на готовые изделия и полуфабрикаты из них.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Для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 общепита, СЗУ и гостиниц это сырьё, заготовки и поставляемые партии, принимаемые на кухню или склад. Обязательность определяется приказом Минсельхоза № 648: ВСД требуется при обороте подконтрольных товаров, за исключением отдельных случаев (например, продукты для личного потребления без коммерческого оборота).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41C2B0-94B6-1D32-4CB1-70BA8F32C70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54eb-7ade-a9d9-8fbbb053c7cd.jpg"/>
          <p:cNvPicPr>
            <a:picLocks noChangeAspect="1"/>
          </p:cNvPicPr>
          <p:nvPr/>
        </p:nvPicPr>
        <p:blipFill>
          <a:blip r:embed="rId3"/>
          <a:srcRect l="8854" r="8854"/>
          <a:stretch/>
        </p:blipFill>
        <p:spPr>
          <a:xfrm>
            <a:off x="6499273" y="312692"/>
            <a:ext cx="2139043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2111" y="166426"/>
            <a:ext cx="4473526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Оформление и гашение ВСД: типовые сценарии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5685" y="822961"/>
            <a:ext cx="5789608" cy="43205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     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Получайте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транспортный ВСД от 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поставщика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в компоненте «Меркурий». По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прибыти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ю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партии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проверяйте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соответствия фактической поставки данным, указанным в </a:t>
            </a:r>
            <a:r>
              <a:rPr lang="ru-RU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эВСД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(наименование товара, объем, дата выработки, срок годности, производитель).</a:t>
            </a: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Подтверждением факта приемки товара является гашение ветеринарного сопроводительного документа (ВСД) в системе в течение 24 часов. Это юридическое подтверждение того, что товар фактически поступил на вашу площадку и прошёл входной контроль.</a:t>
            </a: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      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</a:t>
            </a:r>
            <a:r>
              <a:rPr lang="ru-RU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При гашении ветеринарного сопроводительного документа необходимо фиксировать фактический объем поставки и выявленные расхождения. В случае частичного принятия партии или полного отказа от приемки требуется указать мотивированные причины. Нарушение установленного срока гашения ВСД, а также некорректное отражение объемов продукции являются основанием для предъявления претензий и применения штрафных санкций.</a:t>
            </a:r>
            <a:endParaRPr lang="en-US" sz="13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6DB373-0CA6-F72E-6DF5-55EF7BCAB9F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-2.cdn.giga.chat/019e461b-02b6-7bcf-807e-1f5a6361909e/019ff5c7-5841-7be6-9a98-a98dbf75e1c9.jpg"/>
          <p:cNvPicPr>
            <a:picLocks noChangeAspect="1"/>
          </p:cNvPicPr>
          <p:nvPr/>
        </p:nvPicPr>
        <p:blipFill>
          <a:blip r:embed="rId3"/>
          <a:srcRect t="1053" b="1053"/>
          <a:stretch/>
        </p:blipFill>
        <p:spPr>
          <a:xfrm>
            <a:off x="6205860" y="393896"/>
            <a:ext cx="2583637" cy="44963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5591908" cy="8801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Складской журнал в 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компоненте «</a:t>
            </a:r>
            <a:r>
              <a:rPr lang="en-US" kern="0" spc="-30" dirty="0" err="1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Меркури</a:t>
            </a:r>
            <a:r>
              <a:rPr lang="ru-RU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й»</a:t>
            </a:r>
            <a:r>
              <a:rPr lang="en-US" kern="0" spc="-30" dirty="0">
                <a:solidFill>
                  <a:srgbClr val="000000"/>
                </a:solidFill>
                <a:latin typeface="Arial" panose="020B0604020202020204" pitchFamily="34" charset="0"/>
                <a:ea typeface="SB Sans Text" pitchFamily="34" charset="-122"/>
                <a:cs typeface="Arial" panose="020B0604020202020204" pitchFamily="34" charset="0"/>
              </a:rPr>
              <a:t>: приём, расхождения, списание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1244990"/>
            <a:ext cx="5591908" cy="34717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Приход отражается автоматически при гашении транспортного ВСД: партия попадает в складской журнал с указанием объёма, сроков годности и единиц измерения.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Расхождения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(недостача, излишки, пересортица) фиксируются при приёмке через акт несоответствия; при необходимости оформляйте возврат поставщику. </a:t>
            </a: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0" indent="0" algn="just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300" kern="0" spc="-30" dirty="0" err="1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Списание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 и инвентаризация проводятся в журнале с указанием причин и подтверждающих документов. Контролируйте единицы измерения и сроки годности: корректные настройки предотвращают блокировки и ошибки учёта.</a:t>
            </a:r>
            <a:endParaRPr lang="en-US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DEBCAA-952D-FA00-70B6-260CBA98B49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2" y="0"/>
            <a:ext cx="1179678" cy="1047079"/>
          </a:xfrm>
          <a:prstGeom prst="rect">
            <a:avLst/>
          </a:prstGeom>
          <a:effectLst>
            <a:reflection stA="47000" endPos="6000" dist="508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Глянец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1233</Words>
  <Application>Microsoft Office PowerPoint</Application>
  <PresentationFormat>Экран (16:9)</PresentationFormat>
  <Paragraphs>91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Trebuchet MS</vt:lpstr>
      <vt:lpstr>Arial</vt:lpstr>
      <vt:lpstr>Wingdings 3</vt:lpstr>
      <vt:lpstr>Calibri Light</vt:lpstr>
      <vt:lpstr>SB Sans Text</vt:lpstr>
      <vt:lpstr>Wingdings</vt:lpstr>
      <vt:lpstr>Calibri</vt:lpstr>
      <vt:lpstr>Аспект</vt:lpstr>
      <vt:lpstr>1_Аспект</vt:lpstr>
      <vt:lpstr>Работа в ФГИС «ВетИС»: особенности для социально значимых учреждений, общественного питания и HoReCa (гостинично-ресторанный бизнес).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Надежда Намеcтникова</cp:lastModifiedBy>
  <cp:revision>10</cp:revision>
  <dcterms:created xsi:type="dcterms:W3CDTF">2026-08-12T11:48:25Z</dcterms:created>
  <dcterms:modified xsi:type="dcterms:W3CDTF">2026-08-12T15:05:51Z</dcterms:modified>
</cp:coreProperties>
</file>